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20" r:id="rId1"/>
  </p:sldMasterIdLst>
  <p:notesMasterIdLst>
    <p:notesMasterId r:id="rId49"/>
  </p:notesMasterIdLst>
  <p:sldIdLst>
    <p:sldId id="256" r:id="rId2"/>
    <p:sldId id="259" r:id="rId3"/>
    <p:sldId id="258" r:id="rId4"/>
    <p:sldId id="262" r:id="rId5"/>
    <p:sldId id="263" r:id="rId6"/>
    <p:sldId id="257" r:id="rId7"/>
    <p:sldId id="260" r:id="rId8"/>
    <p:sldId id="264" r:id="rId9"/>
    <p:sldId id="261" r:id="rId10"/>
    <p:sldId id="267" r:id="rId11"/>
    <p:sldId id="303" r:id="rId12"/>
    <p:sldId id="265" r:id="rId13"/>
    <p:sldId id="275" r:id="rId14"/>
    <p:sldId id="276" r:id="rId15"/>
    <p:sldId id="274" r:id="rId16"/>
    <p:sldId id="286" r:id="rId17"/>
    <p:sldId id="302" r:id="rId18"/>
    <p:sldId id="268" r:id="rId19"/>
    <p:sldId id="296" r:id="rId20"/>
    <p:sldId id="297" r:id="rId21"/>
    <p:sldId id="285" r:id="rId22"/>
    <p:sldId id="290" r:id="rId23"/>
    <p:sldId id="277" r:id="rId24"/>
    <p:sldId id="278" r:id="rId25"/>
    <p:sldId id="279" r:id="rId26"/>
    <p:sldId id="281" r:id="rId27"/>
    <p:sldId id="283" r:id="rId28"/>
    <p:sldId id="284" r:id="rId29"/>
    <p:sldId id="298" r:id="rId30"/>
    <p:sldId id="293" r:id="rId31"/>
    <p:sldId id="287" r:id="rId32"/>
    <p:sldId id="271" r:id="rId33"/>
    <p:sldId id="295" r:id="rId34"/>
    <p:sldId id="299" r:id="rId35"/>
    <p:sldId id="288" r:id="rId36"/>
    <p:sldId id="269" r:id="rId37"/>
    <p:sldId id="294" r:id="rId38"/>
    <p:sldId id="300" r:id="rId39"/>
    <p:sldId id="301" r:id="rId40"/>
    <p:sldId id="289" r:id="rId41"/>
    <p:sldId id="272" r:id="rId42"/>
    <p:sldId id="291" r:id="rId43"/>
    <p:sldId id="292" r:id="rId44"/>
    <p:sldId id="273" r:id="rId45"/>
    <p:sldId id="304" r:id="rId46"/>
    <p:sldId id="305" r:id="rId47"/>
    <p:sldId id="266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442" autoAdjust="0"/>
  </p:normalViewPr>
  <p:slideViewPr>
    <p:cSldViewPr snapToGrid="0">
      <p:cViewPr varScale="1">
        <p:scale>
          <a:sx n="89" d="100"/>
          <a:sy n="89" d="100"/>
        </p:scale>
        <p:origin x="14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7A500-0574-4A15-95B2-4ED4DF856D10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3382E-2DA8-419B-9E64-1863E18DD0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422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NR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r.wikipedia.org/wiki/Laboratoire_de_recherche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>
                <a:effectLst/>
                <a:latin typeface="Segoe UI" panose="020B0502040204020203" pitchFamily="34" charset="0"/>
              </a:rPr>
              <a:t>Anglais</a:t>
            </a:r>
          </a:p>
          <a:p>
            <a:r>
              <a:rPr lang="fr-FR" sz="1800" dirty="0">
                <a:effectLst/>
                <a:latin typeface="Segoe UI" panose="020B0502040204020203" pitchFamily="34" charset="0"/>
              </a:rPr>
              <a:t>IEMN -&gt; 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Institute of Electronics, Microelectronics and Nanotechnology</a:t>
            </a:r>
          </a:p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UMR -&gt; </a:t>
            </a:r>
            <a:r>
              <a:rPr lang="fr-FR" sz="4000" dirty="0">
                <a:effectLst/>
                <a:latin typeface="Segoe UI" panose="020B0502040204020203" pitchFamily="34" charset="0"/>
              </a:rPr>
              <a:t>Unité Mixte de Recherche (mixed </a:t>
            </a:r>
            <a:r>
              <a:rPr lang="fr-FR" sz="4000" dirty="0" err="1">
                <a:effectLst/>
                <a:latin typeface="Segoe UI" panose="020B0502040204020203" pitchFamily="34" charset="0"/>
              </a:rPr>
              <a:t>research</a:t>
            </a:r>
            <a:r>
              <a:rPr lang="fr-FR" sz="4000">
                <a:effectLst/>
                <a:latin typeface="Segoe UI" panose="020B0502040204020203" pitchFamily="34" charset="0"/>
              </a:rPr>
              <a:t> unit)</a:t>
            </a:r>
            <a:r>
              <a:rPr lang="en-US" sz="4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partially supported by </a:t>
            </a:r>
            <a:r>
              <a:rPr lang="en-US" sz="40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NRS"/>
              </a:rPr>
              <a:t>CNRS</a:t>
            </a:r>
            <a:r>
              <a:rPr lang="en-US" sz="4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partially by other organizations, in terms of funds, academic and non-academic staff, and other type of support, based on a multi-year </a:t>
            </a:r>
            <a:r>
              <a:rPr lang="en-US" sz="40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reconducible</a:t>
            </a:r>
            <a:r>
              <a:rPr lang="en-US" sz="4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contract</a:t>
            </a:r>
            <a:endParaRPr lang="en-US" sz="2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CNRS -&gt;  French National Centre for Scientific Research</a:t>
            </a:r>
          </a:p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RENATECH -&gt; </a:t>
            </a:r>
            <a:r>
              <a:rPr lang="en-US" sz="2800" b="0" i="0" dirty="0">
                <a:solidFill>
                  <a:srgbClr val="888888"/>
                </a:solidFill>
                <a:effectLst/>
                <a:latin typeface="ralewayregular"/>
              </a:rPr>
              <a:t>French network of high-end facilities in the field of micro &amp; nanotechnology coordinated by CNRS</a:t>
            </a:r>
            <a:endParaRPr lang="fr-FR" sz="1800" b="0" dirty="0">
              <a:effectLst/>
              <a:latin typeface="Segoe UI" panose="020B0502040204020203" pitchFamily="34" charset="0"/>
            </a:endParaRPr>
          </a:p>
          <a:p>
            <a:endParaRPr lang="fr-FR" sz="1800" dirty="0">
              <a:effectLst/>
              <a:latin typeface="Segoe UI" panose="020B0502040204020203" pitchFamily="34" charset="0"/>
            </a:endParaRPr>
          </a:p>
          <a:p>
            <a:r>
              <a:rPr lang="fr-FR" sz="1800" dirty="0">
                <a:effectLst/>
                <a:latin typeface="Segoe UI" panose="020B0502040204020203" pitchFamily="34" charset="0"/>
              </a:rPr>
              <a:t>Français</a:t>
            </a:r>
          </a:p>
          <a:p>
            <a:r>
              <a:rPr lang="fr-FR" sz="1800" dirty="0">
                <a:effectLst/>
                <a:latin typeface="Segoe UI" panose="020B0502040204020203" pitchFamily="34" charset="0"/>
              </a:rPr>
              <a:t>IEMN -&gt; Institut d'électronique, de microélectronique et de nanotechnologie</a:t>
            </a:r>
            <a:endParaRPr lang="fr-FR" sz="1800" dirty="0">
              <a:effectLst/>
              <a:latin typeface="Arial" panose="020B0604020202020204" pitchFamily="34" charset="0"/>
            </a:endParaRPr>
          </a:p>
          <a:p>
            <a:r>
              <a:rPr lang="fr-FR" sz="1800" dirty="0">
                <a:effectLst/>
                <a:latin typeface="Segoe UI" panose="020B0502040204020203" pitchFamily="34" charset="0"/>
              </a:rPr>
              <a:t>UMR -&gt; Unité Mixte de Recherche (</a:t>
            </a:r>
            <a:r>
              <a:rPr lang="fr-F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association d'un ou de plusieurs </a:t>
            </a:r>
            <a:r>
              <a:rPr lang="fr-FR" sz="2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Laboratoire de recherche"/>
              </a:rPr>
              <a:t>laboratoires de recherche</a:t>
            </a:r>
            <a:r>
              <a:rPr lang="fr-F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d'un établissement d'enseignement supérieur (notamment d'université) ou d'un organisme de recherche avec le CNRS ou d’autres entités équivalentes</a:t>
            </a:r>
            <a:r>
              <a:rPr lang="fr-FR" sz="1800" dirty="0">
                <a:effectLst/>
                <a:latin typeface="Segoe UI" panose="020B0502040204020203" pitchFamily="34" charset="0"/>
              </a:rPr>
              <a:t>)</a:t>
            </a:r>
            <a:endParaRPr lang="fr-FR" sz="1800" dirty="0">
              <a:effectLst/>
              <a:latin typeface="Arial" panose="020B0604020202020204" pitchFamily="34" charset="0"/>
            </a:endParaRPr>
          </a:p>
          <a:p>
            <a:r>
              <a:rPr lang="fr-FR" sz="1800" dirty="0">
                <a:effectLst/>
                <a:latin typeface="Segoe UI" panose="020B0502040204020203" pitchFamily="34" charset="0"/>
              </a:rPr>
              <a:t>CNRS -&gt; Centre National de la Recherche Scientifique</a:t>
            </a:r>
            <a:endParaRPr lang="fr-FR" sz="1800" dirty="0">
              <a:effectLst/>
              <a:latin typeface="Arial" panose="020B0604020202020204" pitchFamily="34" charset="0"/>
            </a:endParaRPr>
          </a:p>
          <a:p>
            <a:r>
              <a:rPr lang="fr-FR" dirty="0"/>
              <a:t>RENATECH -&gt; </a:t>
            </a:r>
            <a:r>
              <a:rPr lang="fr-FR" b="0" i="0" dirty="0">
                <a:solidFill>
                  <a:srgbClr val="888888"/>
                </a:solidFill>
                <a:effectLst/>
                <a:latin typeface="ralewayregular"/>
              </a:rPr>
              <a:t> réseau académique Français des équipements de pointe dans le domaine de la micro et nanotechnologie piloté par le CNRS (clients académiques et industriels)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72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Ecrire et exécuter différents types de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Unitaires, d’intégration, etc…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9839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Assert</a:t>
            </a:r>
            <a:r>
              <a:rPr lang="fr-FR" dirty="0" smtClean="0"/>
              <a:t> -&gt; compare le résultat obtenu avec le résultat attendu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987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Comporte des fonctions communes utilisées</a:t>
            </a:r>
            <a:r>
              <a:rPr lang="fr-FR" baseline="0" dirty="0" smtClean="0"/>
              <a:t> dans les différents tests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239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il y a le flag </a:t>
            </a:r>
            <a:r>
              <a:rPr lang="fr-FR" sz="1800" b="1" i="1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-s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 qui permet d’afficher les </a:t>
            </a:r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print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du test dans le terminal, </a:t>
            </a:r>
            <a:r>
              <a:rPr lang="fr-FR" sz="1800" b="1" i="1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-v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qui fournit les détails à chaque fichier de test </a:t>
            </a:r>
          </a:p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ou encore </a:t>
            </a:r>
            <a:r>
              <a:rPr lang="fr-FR" sz="1800" b="1" i="1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--</a:t>
            </a:r>
            <a:r>
              <a:rPr lang="fr-FR" sz="1800" b="1" i="1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disable</a:t>
            </a:r>
            <a:r>
              <a:rPr lang="fr-FR" sz="1800" b="1" i="1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-warnings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qui permet de ne pas afficher les alertes des tests dans la console ou le terminal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181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Flask </a:t>
            </a:r>
            <a:r>
              <a:rPr lang="en-US" dirty="0" smtClean="0"/>
              <a:t>logging -&gt; </a:t>
            </a:r>
            <a:r>
              <a:rPr lang="en-US" dirty="0" err="1" smtClean="0"/>
              <a:t>permet</a:t>
            </a:r>
            <a:r>
              <a:rPr lang="en-US" dirty="0" smtClean="0"/>
              <a:t> de </a:t>
            </a:r>
            <a:r>
              <a:rPr lang="en-US" dirty="0" err="1" smtClean="0"/>
              <a:t>mettre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place un </a:t>
            </a:r>
            <a:r>
              <a:rPr lang="en-US" dirty="0" err="1" smtClean="0"/>
              <a:t>système</a:t>
            </a:r>
            <a:r>
              <a:rPr lang="en-US" dirty="0" smtClean="0"/>
              <a:t> de logs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l’application</a:t>
            </a:r>
            <a:endParaRPr lang="en-US" dirty="0" smtClean="0"/>
          </a:p>
          <a:p>
            <a:r>
              <a:rPr lang="en-US" dirty="0" err="1" smtClean="0"/>
              <a:t>Possibilité</a:t>
            </a:r>
            <a:r>
              <a:rPr lang="en-US" dirty="0" smtClean="0"/>
              <a:t> </a:t>
            </a:r>
            <a:r>
              <a:rPr lang="en-US" dirty="0" err="1" smtClean="0"/>
              <a:t>d’envoyer</a:t>
            </a:r>
            <a:r>
              <a:rPr lang="en-US" dirty="0" smtClean="0"/>
              <a:t> un mail à </a:t>
            </a:r>
            <a:r>
              <a:rPr lang="en-US" dirty="0" err="1" smtClean="0"/>
              <a:t>l’adresse</a:t>
            </a:r>
            <a:r>
              <a:rPr lang="en-US" dirty="0" smtClean="0"/>
              <a:t> de </a:t>
            </a:r>
            <a:r>
              <a:rPr lang="en-US" dirty="0" err="1" smtClean="0"/>
              <a:t>notre</a:t>
            </a:r>
            <a:r>
              <a:rPr lang="en-US" dirty="0" smtClean="0"/>
              <a:t> </a:t>
            </a:r>
            <a:r>
              <a:rPr lang="en-US" dirty="0" err="1" smtClean="0"/>
              <a:t>choix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</a:t>
            </a:r>
            <a:r>
              <a:rPr lang="en-US" baseline="0" dirty="0" smtClean="0"/>
              <a:t> de log </a:t>
            </a:r>
            <a:r>
              <a:rPr lang="en-US" baseline="0" dirty="0" err="1" smtClean="0"/>
              <a:t>d’erreur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919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Permet d’envoyer des mails facilement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01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Parler</a:t>
            </a:r>
            <a:r>
              <a:rPr lang="fr-FR" baseline="0" dirty="0" smtClean="0"/>
              <a:t> du fait que le message de l’admin doit ressortir dans le mail + du bouton pour aller dans le projet en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0375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traduction se fait dans un fichier binaire ce qui est beaucoup plus rapide pour accéder aux traductions par rapport à une traduction en base de données</a:t>
            </a:r>
          </a:p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traduction en base de données prends également plus de place qu’un fichier binaire</a:t>
            </a:r>
          </a:p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« tagguer » les termes que l’on veut traduire</a:t>
            </a:r>
          </a:p>
          <a:p>
            <a:endParaRPr lang="fr-FR" sz="1800" dirty="0">
              <a:effectLst/>
              <a:latin typeface="Franklin Gothic Book" panose="020B050302010202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« </a:t>
            </a:r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pybabel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extract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–F </a:t>
            </a:r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babel.cfg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–k _l –o messages.pot . ». Avec cette commande </a:t>
            </a:r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pybabel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va regarder dans le fichier </a:t>
            </a:r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babel.cfg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pour savoir à quels endroits il doit extraire le texte.</a:t>
            </a:r>
          </a:p>
          <a:p>
            <a:endParaRPr lang="fr-FR" sz="1800" dirty="0">
              <a:effectLst/>
              <a:latin typeface="Franklin Gothic Book" panose="020B050302010202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« </a:t>
            </a:r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pybabel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init –i messages.pot –d app/translations –l en » qui va créer un fichier </a:t>
            </a:r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messages.po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où l’on pourra traduire les termes de l’application qui ont été taggués.</a:t>
            </a:r>
          </a:p>
          <a:p>
            <a:endParaRPr lang="fr-FR" sz="1800" dirty="0">
              <a:effectLst/>
              <a:latin typeface="Franklin Gothic Book" panose="020B050302010202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« </a:t>
            </a:r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pybabel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compile –d app/translations » qui va compiler le fichier </a:t>
            </a:r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messages.po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en messages.mo qui sera prêt à l’emploi par l’application pour la traduction de celle-ci.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727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Parler du fait que </a:t>
            </a:r>
            <a:r>
              <a:rPr lang="fr-FR" dirty="0" err="1" smtClean="0"/>
              <a:t>flask</a:t>
            </a:r>
            <a:r>
              <a:rPr lang="fr-FR" dirty="0" smtClean="0"/>
              <a:t> </a:t>
            </a:r>
            <a:r>
              <a:rPr lang="fr-FR" dirty="0" err="1" smtClean="0"/>
              <a:t>babel</a:t>
            </a:r>
            <a:r>
              <a:rPr lang="fr-FR" dirty="0" smtClean="0"/>
              <a:t> sait reconnaitre les termes</a:t>
            </a:r>
            <a:r>
              <a:rPr lang="fr-FR" baseline="0" dirty="0" smtClean="0"/>
              <a:t> similaires et les regroupes + indique où se trouve le terme en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736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Parler</a:t>
            </a:r>
            <a:r>
              <a:rPr lang="fr-FR" baseline="0" dirty="0" smtClean="0"/>
              <a:t> des colonnes qui se chevauchent avec le menu activé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37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Linux -&gt; noyau de </a:t>
            </a:r>
            <a:r>
              <a:rPr lang="en-US" dirty="0" err="1"/>
              <a:t>système</a:t>
            </a:r>
            <a:r>
              <a:rPr lang="en-US" dirty="0"/>
              <a:t> </a:t>
            </a:r>
            <a:r>
              <a:rPr lang="en-US" dirty="0" err="1"/>
              <a:t>d’exploitation</a:t>
            </a:r>
            <a:r>
              <a:rPr lang="en-US" dirty="0"/>
              <a:t>, open-source, </a:t>
            </a:r>
            <a:r>
              <a:rPr lang="en-US" dirty="0" err="1"/>
              <a:t>centaines</a:t>
            </a:r>
            <a:r>
              <a:rPr lang="en-US" dirty="0"/>
              <a:t> </a:t>
            </a:r>
            <a:r>
              <a:rPr lang="en-US" dirty="0" err="1"/>
              <a:t>d’OS</a:t>
            </a:r>
            <a:r>
              <a:rPr lang="en-US" dirty="0"/>
              <a:t> et de distributions (Ubuntu), très </a:t>
            </a:r>
            <a:r>
              <a:rPr lang="en-US" dirty="0" err="1"/>
              <a:t>utilisé</a:t>
            </a:r>
            <a:r>
              <a:rPr lang="en-US" dirty="0"/>
              <a:t> dans le cloud, socle </a:t>
            </a:r>
            <a:r>
              <a:rPr lang="en-US" dirty="0" err="1"/>
              <a:t>d’une</a:t>
            </a:r>
            <a:r>
              <a:rPr lang="en-US" dirty="0"/>
              <a:t> des </a:t>
            </a:r>
            <a:r>
              <a:rPr lang="en-US" dirty="0" err="1"/>
              <a:t>dernières</a:t>
            </a:r>
            <a:r>
              <a:rPr lang="en-US" dirty="0"/>
              <a:t> innovations du cloud : Docker qui repose sur le </a:t>
            </a:r>
            <a:r>
              <a:rPr lang="en-US" dirty="0" err="1"/>
              <a:t>linux</a:t>
            </a:r>
            <a:r>
              <a:rPr lang="en-US" dirty="0"/>
              <a:t> container</a:t>
            </a:r>
          </a:p>
          <a:p>
            <a:r>
              <a:rPr lang="en-US" dirty="0"/>
              <a:t>PyCharm -&gt; IDE </a:t>
            </a:r>
            <a:r>
              <a:rPr lang="en-US" dirty="0" err="1"/>
              <a:t>Spécialisé</a:t>
            </a:r>
            <a:r>
              <a:rPr lang="en-US" dirty="0"/>
              <a:t> pour Python</a:t>
            </a:r>
          </a:p>
          <a:p>
            <a:r>
              <a:rPr lang="en-US" dirty="0" err="1"/>
              <a:t>VSCode</a:t>
            </a:r>
            <a:r>
              <a:rPr lang="en-US" dirty="0"/>
              <a:t> -&gt; IDE</a:t>
            </a:r>
          </a:p>
          <a:p>
            <a:r>
              <a:rPr lang="en-US" dirty="0"/>
              <a:t>Gitlab -&gt; Pour le </a:t>
            </a:r>
            <a:r>
              <a:rPr lang="en-US" dirty="0" err="1"/>
              <a:t>dépôt</a:t>
            </a:r>
            <a:r>
              <a:rPr lang="en-US" dirty="0"/>
              <a:t> distant du </a:t>
            </a:r>
            <a:r>
              <a:rPr lang="en-US" dirty="0" err="1"/>
              <a:t>projet</a:t>
            </a:r>
            <a:r>
              <a:rPr lang="en-US" dirty="0"/>
              <a:t> (</a:t>
            </a:r>
            <a:r>
              <a:rPr lang="en-US" dirty="0" err="1"/>
              <a:t>possède</a:t>
            </a:r>
            <a:r>
              <a:rPr lang="en-US" dirty="0"/>
              <a:t> </a:t>
            </a:r>
            <a:r>
              <a:rPr lang="en-US" dirty="0" err="1"/>
              <a:t>différents</a:t>
            </a:r>
            <a:r>
              <a:rPr lang="en-US" dirty="0"/>
              <a:t> </a:t>
            </a:r>
            <a:r>
              <a:rPr lang="en-US" dirty="0" err="1"/>
              <a:t>outils</a:t>
            </a:r>
            <a:r>
              <a:rPr lang="en-US" dirty="0"/>
              <a:t> </a:t>
            </a:r>
            <a:r>
              <a:rPr lang="en-US" dirty="0" err="1"/>
              <a:t>notamment</a:t>
            </a:r>
            <a:r>
              <a:rPr lang="en-US" dirty="0"/>
              <a:t> un tableau pour la repartition des taches du </a:t>
            </a:r>
            <a:r>
              <a:rPr lang="en-US" dirty="0" err="1"/>
              <a:t>projet</a:t>
            </a:r>
            <a:r>
              <a:rPr lang="en-US" dirty="0"/>
              <a:t>)</a:t>
            </a:r>
          </a:p>
          <a:p>
            <a:r>
              <a:rPr lang="en-US" dirty="0" err="1"/>
              <a:t>Zulip</a:t>
            </a:r>
            <a:r>
              <a:rPr lang="en-US" dirty="0"/>
              <a:t> -&gt; Pour la communication de </a:t>
            </a:r>
            <a:r>
              <a:rPr lang="en-US" dirty="0" err="1"/>
              <a:t>l’équipe</a:t>
            </a:r>
            <a:r>
              <a:rPr lang="en-US" dirty="0"/>
              <a:t>,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cannaux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350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Parler</a:t>
            </a:r>
            <a:r>
              <a:rPr lang="fr-FR" baseline="0" dirty="0" smtClean="0"/>
              <a:t> de la nouvelle rangée de colonnes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444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Parler de ce que la période</a:t>
            </a:r>
            <a:r>
              <a:rPr lang="fr-FR" baseline="0" dirty="0" smtClean="0"/>
              <a:t> en entreprise et la formation a apportée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111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Python</a:t>
            </a:r>
            <a:r>
              <a:rPr lang="en-US" dirty="0"/>
              <a:t> -&gt; </a:t>
            </a:r>
            <a:r>
              <a:rPr lang="en-US" dirty="0" err="1"/>
              <a:t>langage</a:t>
            </a:r>
            <a:r>
              <a:rPr lang="en-US" dirty="0"/>
              <a:t> open-source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interprété</a:t>
            </a:r>
            <a:r>
              <a:rPr lang="en-US" dirty="0"/>
              <a:t>, </a:t>
            </a:r>
            <a:r>
              <a:rPr lang="fr-FR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indentation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limite </a:t>
            </a:r>
            <a:r>
              <a:rPr lang="fr-FR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les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blocs de code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programmation structurée, fonctionnelle et orienté objet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</a:p>
          <a:p>
            <a:r>
              <a:rPr lang="fr-FR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utilisé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dans plusieurs domaines </a:t>
            </a:r>
            <a:r>
              <a:rPr lang="fr-FR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-&gt;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développement web, </a:t>
            </a:r>
            <a:r>
              <a:rPr lang="fr-FR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data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science, </a:t>
            </a:r>
            <a:r>
              <a:rPr lang="fr-FR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automatisation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de tâches, </a:t>
            </a:r>
            <a:r>
              <a:rPr lang="fr-FR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création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de jeux et bien d’autres</a:t>
            </a:r>
            <a:endParaRPr lang="en-US" dirty="0"/>
          </a:p>
          <a:p>
            <a:r>
              <a:rPr lang="en-US" b="1" dirty="0"/>
              <a:t>Flask</a:t>
            </a:r>
            <a:r>
              <a:rPr lang="en-US" dirty="0"/>
              <a:t> -&gt; Framework Python </a:t>
            </a:r>
            <a:r>
              <a:rPr lang="en-US" dirty="0" err="1" smtClean="0"/>
              <a:t>classé</a:t>
            </a:r>
            <a:r>
              <a:rPr lang="en-US" dirty="0" smtClean="0"/>
              <a:t> </a:t>
            </a:r>
            <a:r>
              <a:rPr lang="en-US" dirty="0"/>
              <a:t>microframework,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nombreux paquets </a:t>
            </a:r>
            <a:r>
              <a:rPr lang="fr-FR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permettent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d’ajouter des fonctionnalités</a:t>
            </a:r>
            <a:endParaRPr lang="en-US" dirty="0"/>
          </a:p>
          <a:p>
            <a:r>
              <a:rPr lang="fr-FR" b="1" dirty="0"/>
              <a:t>Docker</a:t>
            </a:r>
            <a:r>
              <a:rPr lang="fr-FR" dirty="0"/>
              <a:t> -&gt;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plateforme de conteneurisation qui permet de créer des conteneurs, alternative aux machines virtuelles, un conteneur est plus léger, </a:t>
            </a:r>
          </a:p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plus simple et partage son kernel et son système d’exploitation avec d’autres conteneurs</a:t>
            </a:r>
            <a:r>
              <a:rPr lang="fr-FR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même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environnement sur toutes les machines où l’application est déployée et développée,</a:t>
            </a:r>
          </a:p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créer des applications micro service grâce à l’indépendance des différents conteneur</a:t>
            </a:r>
            <a:endParaRPr lang="fr-FR" dirty="0"/>
          </a:p>
          <a:p>
            <a:r>
              <a:rPr lang="fr-FR" b="1" dirty="0" err="1"/>
              <a:t>Traefik</a:t>
            </a:r>
            <a:r>
              <a:rPr lang="fr-FR" dirty="0"/>
              <a:t> -&gt;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un reverse-proxy </a:t>
            </a:r>
            <a:r>
              <a:rPr lang="fr-FR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français,</a:t>
            </a:r>
            <a:r>
              <a:rPr lang="fr-FR" sz="1800" baseline="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fr-FR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intermédiaire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entre un réseau publique et un réseau privé</a:t>
            </a:r>
          </a:p>
          <a:p>
            <a:r>
              <a:rPr lang="fr-FR" sz="1800" b="1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PostgreSQL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-&gt; SGBDRO (Système de gestion de base de données relationnelle et objet) open-source développé en 1986, meilleure prise en charge des données volumineuses,</a:t>
            </a:r>
          </a:p>
          <a:p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PostgREST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qui permet de transformer la BDD en API REST pour l’application</a:t>
            </a:r>
            <a:endParaRPr lang="fr-FR" dirty="0"/>
          </a:p>
          <a:p>
            <a:r>
              <a:rPr lang="fr-FR" b="1" dirty="0" err="1"/>
              <a:t>Adminer</a:t>
            </a:r>
            <a:r>
              <a:rPr lang="fr-FR" dirty="0"/>
              <a:t> -&gt;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application web </a:t>
            </a:r>
            <a:r>
              <a:rPr lang="fr-FR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avec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une interface graphique pour différents systèmes de gestion de base de données (par exemple : MySQL, SQLite, PostgreSQL, etc…),</a:t>
            </a:r>
          </a:p>
          <a:p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réalisée sous PHP et a pour particularité d’être entièrement contenu dans un seul fichier, alternative légère par rapport à PHPMyAdmin, </a:t>
            </a:r>
          </a:p>
          <a:p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Adminer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fr-FR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était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connu sous le nom de </a:t>
            </a:r>
            <a:r>
              <a:rPr lang="fr-FR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PHPMinAdmin</a:t>
            </a:r>
            <a:endParaRPr lang="fr-FR" dirty="0"/>
          </a:p>
          <a:p>
            <a:r>
              <a:rPr lang="fr-FR" b="1" dirty="0"/>
              <a:t>HTML, CSS </a:t>
            </a:r>
            <a:r>
              <a:rPr lang="fr-FR" dirty="0"/>
              <a:t>-&gt;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HTML5 (</a:t>
            </a:r>
            <a:r>
              <a:rPr lang="fr-FR" sz="1800" b="1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HyperText Markup </a:t>
            </a:r>
            <a:r>
              <a:rPr lang="fr-FR" sz="1800" b="1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Language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) </a:t>
            </a:r>
            <a:r>
              <a:rPr lang="fr-FR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créé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la structure et le contenu des pages web, CSS3 (</a:t>
            </a:r>
            <a:r>
              <a:rPr lang="fr-FR" sz="1800" b="1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Cascading</a:t>
            </a:r>
            <a:r>
              <a:rPr lang="fr-FR" sz="1800" b="1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Style </a:t>
            </a:r>
            <a:r>
              <a:rPr lang="fr-FR" sz="1800" b="1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Sheets</a:t>
            </a:r>
            <a:r>
              <a:rPr lang="fr-FR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) soigne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l’apparence de nos différentes pages</a:t>
            </a:r>
            <a:endParaRPr lang="fr-FR" dirty="0"/>
          </a:p>
          <a:p>
            <a:r>
              <a:rPr lang="fr-FR" b="1" dirty="0"/>
              <a:t>Bootstrap</a:t>
            </a:r>
            <a:r>
              <a:rPr lang="fr-FR" dirty="0"/>
              <a:t> -&gt;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responsive de l’application</a:t>
            </a:r>
            <a:endParaRPr lang="fr-FR" dirty="0"/>
          </a:p>
          <a:p>
            <a:r>
              <a:rPr lang="en-US" b="1" dirty="0"/>
              <a:t>JavaScript</a:t>
            </a:r>
            <a:r>
              <a:rPr lang="en-US" dirty="0"/>
              <a:t> -&gt;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implémenter des mécaniques complexes à une page web</a:t>
            </a:r>
            <a:endParaRPr lang="en-US" dirty="0"/>
          </a:p>
          <a:p>
            <a:r>
              <a:rPr lang="en-US" b="1" dirty="0"/>
              <a:t>AJAX</a:t>
            </a:r>
            <a:r>
              <a:rPr lang="en-US" dirty="0"/>
              <a:t> -&gt; </a:t>
            </a:r>
            <a:r>
              <a:rPr lang="fr-FR" sz="1800" b="1" dirty="0" err="1">
                <a:solidFill>
                  <a:srgbClr val="000000"/>
                </a:solidFill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Asynchronous</a:t>
            </a:r>
            <a:r>
              <a:rPr lang="fr-FR" sz="1800" b="1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 Javascript And XML </a:t>
            </a:r>
            <a:r>
              <a:rPr lang="fr-FR" sz="1800" dirty="0" smtClean="0">
                <a:solidFill>
                  <a:srgbClr val="000000"/>
                </a:solidFill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envoie </a:t>
            </a:r>
            <a:r>
              <a:rPr lang="fr-FR" sz="18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des requêtes </a:t>
            </a:r>
            <a:r>
              <a:rPr lang="fr-FR" sz="1800" dirty="0" smtClean="0">
                <a:solidFill>
                  <a:srgbClr val="000000"/>
                </a:solidFill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JS </a:t>
            </a:r>
            <a:r>
              <a:rPr lang="fr-FR" sz="18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asynchrones </a:t>
            </a:r>
            <a:r>
              <a:rPr lang="fr-FR" sz="1800" dirty="0" smtClean="0">
                <a:solidFill>
                  <a:srgbClr val="000000"/>
                </a:solidFill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pour </a:t>
            </a:r>
            <a:r>
              <a:rPr lang="fr-FR" sz="18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une mise à jour de contenu sans rechargement de page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4258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traefik</a:t>
            </a:r>
            <a:r>
              <a:rPr lang="fr-FR" dirty="0" smtClean="0"/>
              <a:t> permet de renvoyer au bon service qui se situe dans un réseau privé demandé par</a:t>
            </a:r>
            <a:r>
              <a:rPr lang="fr-FR" baseline="0" dirty="0" smtClean="0"/>
              <a:t> </a:t>
            </a:r>
            <a:r>
              <a:rPr lang="fr-FR" dirty="0" smtClean="0"/>
              <a:t>un utilisateur qui est dans un réseau publique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38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 management application</a:t>
            </a:r>
          </a:p>
          <a:p>
            <a:r>
              <a:rPr lang="en-US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2 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user interfaces : administration interface and the user interface</a:t>
            </a: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To access the application, you need to have an account</a:t>
            </a:r>
          </a:p>
          <a:p>
            <a:r>
              <a:rPr lang="en-US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3 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types of users to separate the access to </a:t>
            </a:r>
            <a:r>
              <a:rPr lang="en-US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the 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two interfaces: the </a:t>
            </a:r>
            <a:r>
              <a:rPr lang="en-US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national admin, 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the local admins and the users</a:t>
            </a: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The national and local admins have access to both </a:t>
            </a:r>
            <a:r>
              <a:rPr lang="en-US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interfaces,</a:t>
            </a:r>
            <a:r>
              <a:rPr lang="en-US" sz="1800" baseline="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users 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only have access to the user interface</a:t>
            </a: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user interface  -&gt; ask the network for a feasibility request if you do not know the plant </a:t>
            </a:r>
            <a:r>
              <a:rPr lang="en-US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for 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of the project</a:t>
            </a: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demand can be confirmed or </a:t>
            </a:r>
            <a:r>
              <a:rPr lang="en-US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not 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by </a:t>
            </a:r>
            <a:r>
              <a:rPr lang="en-US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admin</a:t>
            </a:r>
            <a:endParaRPr lang="en-US" sz="1800" dirty="0">
              <a:effectLst/>
              <a:latin typeface="Franklin Gothic Book" panose="020B050302010202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consult your </a:t>
            </a:r>
            <a:r>
              <a:rPr lang="en-US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feasibilities 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with an history to see if they are refused, accepted or pending confirmation</a:t>
            </a: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if you already know what plant will do your </a:t>
            </a:r>
            <a:r>
              <a:rPr lang="en-US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</a:t>
            </a:r>
            <a:r>
              <a:rPr lang="en-US" sz="1800" baseline="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-&gt;</a:t>
            </a:r>
            <a:r>
              <a:rPr lang="en-US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do a project deposit</a:t>
            </a:r>
          </a:p>
          <a:p>
            <a:r>
              <a:rPr lang="en-US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affect 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users and partners to the project, create steps and create highlights</a:t>
            </a: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filling a feasibility request or creating a project the </a:t>
            </a:r>
            <a:r>
              <a:rPr lang="en-US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users 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as a draft to continue its creation </a:t>
            </a:r>
            <a:r>
              <a:rPr lang="en-US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later</a:t>
            </a:r>
            <a:endParaRPr lang="en-US" sz="1800" dirty="0">
              <a:effectLst/>
              <a:latin typeface="Franklin Gothic Book" panose="020B050302010202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local admin who can only interact with projects from his plant </a:t>
            </a: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the national </a:t>
            </a:r>
            <a:r>
              <a:rPr lang="en-US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admin</a:t>
            </a:r>
            <a:r>
              <a:rPr lang="en-US" sz="1800" baseline="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can 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interact with every </a:t>
            </a:r>
            <a:r>
              <a:rPr lang="en-US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</a:t>
            </a:r>
            <a:r>
              <a:rPr lang="en-US" sz="1800" baseline="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from 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every plant of the </a:t>
            </a:r>
            <a:r>
              <a:rPr lang="en-US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network</a:t>
            </a:r>
            <a:endParaRPr lang="en-US" sz="1800" dirty="0">
              <a:effectLst/>
              <a:latin typeface="Franklin Gothic Book" panose="020B050302010202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create user accounts, resend activation e-mails if needed, </a:t>
            </a:r>
            <a:r>
              <a:rPr lang="en-US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consult 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users </a:t>
            </a:r>
            <a:r>
              <a:rPr lang="en-US" sz="18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informations</a:t>
            </a:r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modify them or delete a user account</a:t>
            </a:r>
          </a:p>
          <a:p>
            <a:r>
              <a:rPr lang="en-US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migrate establishments and users in case of </a:t>
            </a:r>
            <a:r>
              <a:rPr lang="en-US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duplicates</a:t>
            </a:r>
            <a:endParaRPr lang="en-US" sz="1800" dirty="0">
              <a:effectLst/>
              <a:latin typeface="Franklin Gothic Book" panose="020B050302010202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452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ajouter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des fonctionnalités demandées par les utilisateurs ou les administrateurs </a:t>
            </a:r>
            <a:r>
              <a:rPr lang="fr-FR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de</a:t>
            </a:r>
            <a:r>
              <a:rPr lang="fr-FR" sz="1800" baseline="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fr-FR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l’application</a:t>
            </a:r>
          </a:p>
          <a:p>
            <a:r>
              <a:rPr lang="fr-FR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permettre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une surveillance accrue des services mis en production</a:t>
            </a:r>
          </a:p>
          <a:p>
            <a:r>
              <a:rPr lang="fr-FR" sz="1800" dirty="0" smtClean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augmenter </a:t>
            </a:r>
            <a:r>
              <a:rPr lang="fr-FR" sz="18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le taux de productivité et de réactivité de l’équipe en cas de soucis dans l’application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741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Expliquer ce qu’est un projet : </a:t>
            </a:r>
          </a:p>
          <a:p>
            <a:r>
              <a:rPr lang="fr-FR" dirty="0" smtClean="0"/>
              <a:t>Comporte</a:t>
            </a:r>
            <a:r>
              <a:rPr lang="fr-FR" baseline="0" dirty="0" smtClean="0"/>
              <a:t> un numéro unique</a:t>
            </a:r>
          </a:p>
          <a:p>
            <a:r>
              <a:rPr lang="fr-FR" baseline="0" dirty="0" smtClean="0"/>
              <a:t>Un nom, un acronyme</a:t>
            </a:r>
          </a:p>
          <a:p>
            <a:r>
              <a:rPr lang="fr-FR" baseline="0" dirty="0" smtClean="0"/>
              <a:t>On peut y affecter plusieurs utilisateurs, partenaires</a:t>
            </a:r>
          </a:p>
          <a:p>
            <a:r>
              <a:rPr lang="fr-FR" baseline="0" dirty="0" smtClean="0"/>
              <a:t>Peut comporter des étapes, des faits marquants</a:t>
            </a:r>
          </a:p>
          <a:p>
            <a:r>
              <a:rPr lang="fr-FR" baseline="0" dirty="0" smtClean="0"/>
              <a:t>Comporte un statut</a:t>
            </a:r>
          </a:p>
          <a:p>
            <a:r>
              <a:rPr lang="fr-FR" baseline="0" dirty="0" smtClean="0"/>
              <a:t>Peut avoir des financements</a:t>
            </a:r>
          </a:p>
          <a:p>
            <a:r>
              <a:rPr lang="fr-FR" dirty="0" smtClean="0"/>
              <a:t>Date de début (optionnelle si interface utilisateur) et de fin (obligatoire)</a:t>
            </a:r>
          </a:p>
          <a:p>
            <a:r>
              <a:rPr lang="fr-FR" dirty="0" smtClean="0"/>
              <a:t>Comporte une ou plusieurs ressources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116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Diagramme entité</a:t>
            </a:r>
            <a:r>
              <a:rPr lang="fr-FR" baseline="0" dirty="0" smtClean="0"/>
              <a:t>-relation -&gt; exclusivement des </a:t>
            </a:r>
            <a:r>
              <a:rPr lang="fr-FR" baseline="0" dirty="0" err="1" smtClean="0"/>
              <a:t>many</a:t>
            </a:r>
            <a:r>
              <a:rPr lang="fr-FR" baseline="0" dirty="0" smtClean="0"/>
              <a:t>-to-one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8704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Test manuels -&gt; En </a:t>
            </a:r>
            <a:r>
              <a:rPr lang="fr-FR" dirty="0"/>
              <a:t>cliquant dans l’application, en interagissant avec le logiciel et les APIs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Intégration </a:t>
            </a:r>
            <a:r>
              <a:rPr lang="fr-FR" dirty="0" smtClean="0"/>
              <a:t>continue : </a:t>
            </a:r>
            <a:endParaRPr lang="fr-FR" dirty="0"/>
          </a:p>
          <a:p>
            <a:r>
              <a:rPr lang="fr-FR" dirty="0"/>
              <a:t>Automatiser l’intégration des changements de codes dans un projet de développement</a:t>
            </a:r>
          </a:p>
          <a:p>
            <a:r>
              <a:rPr lang="fr-FR" dirty="0"/>
              <a:t>Outils utilisés pour affirmer l’exactitude du nouveau code avant intégration (ex: </a:t>
            </a:r>
            <a:r>
              <a:rPr lang="fr-FR" dirty="0" err="1"/>
              <a:t>Gitlab</a:t>
            </a:r>
            <a:r>
              <a:rPr lang="fr-FR" dirty="0"/>
              <a:t> CI/CD</a:t>
            </a:r>
            <a:r>
              <a:rPr lang="fr-FR" dirty="0" smtClean="0"/>
              <a:t>)</a:t>
            </a:r>
          </a:p>
          <a:p>
            <a:r>
              <a:rPr lang="fr-FR" dirty="0" smtClean="0"/>
              <a:t>CI -&gt;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Continuous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Integration</a:t>
            </a:r>
            <a:endParaRPr lang="fr-FR" baseline="0" dirty="0" smtClean="0"/>
          </a:p>
          <a:p>
            <a:r>
              <a:rPr lang="fr-FR" baseline="0" dirty="0" smtClean="0"/>
              <a:t>CD -&gt; </a:t>
            </a:r>
            <a:r>
              <a:rPr lang="fr-FR" baseline="0" dirty="0" err="1" smtClean="0"/>
              <a:t>Continuius</a:t>
            </a:r>
            <a:r>
              <a:rPr lang="fr-FR" baseline="0" dirty="0" smtClean="0"/>
              <a:t> Delivery / </a:t>
            </a:r>
            <a:r>
              <a:rPr lang="fr-FR" baseline="0" dirty="0" err="1" smtClean="0"/>
              <a:t>Continuous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Deployment</a:t>
            </a:r>
            <a:r>
              <a:rPr lang="fr-FR" baseline="0" dirty="0" smtClean="0"/>
              <a:t> -&gt; pareils sauf que Delivery attend une confirmation humaine</a:t>
            </a:r>
            <a:endParaRPr lang="fr-FR" baseline="0" dirty="0" smtClean="0"/>
          </a:p>
          <a:p>
            <a:r>
              <a:rPr lang="fr-FR" baseline="0" dirty="0" smtClean="0"/>
              <a:t>Pratique purement </a:t>
            </a:r>
            <a:r>
              <a:rPr lang="fr-FR" baseline="0" dirty="0" err="1" smtClean="0"/>
              <a:t>DevOps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382E-2DA8-419B-9E64-1863E18DD0B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274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A5C6D01E-F9A1-47A2-A309-D7CBB7A50127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96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121A-289A-4826-B5BD-D0EF91F685F7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1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457C9-66D2-4BC2-B335-FD11ACBF4CFB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935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7791-9DC1-48F2-BA7B-4F4D2AF3A8BA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489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474DC-79C7-40AA-A7DA-67D5B438D37A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3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C4D64-94F3-4D6C-B51A-430665BBE67C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05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CC19-6E07-468E-AD0C-2D0491CA2EDB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84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AB666-7DA9-478F-A325-5D81BF36D042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33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37D8-0A13-4625-B74F-928B4FB0345B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9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A3F2-9170-4549-80E1-705951B1CBB6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39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42C5497-383F-4F88-85DF-EF5AA08E0745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9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8C883B12-F737-473B-80BA-706D1CC4281F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69E57DC2-970A-4B3E-BB1C-7A09969E49D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1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B21A6A-DAE9-60AC-3AAF-0F4B65BF5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380770"/>
            <a:ext cx="8361229" cy="1381215"/>
          </a:xfrm>
        </p:spPr>
        <p:txBody>
          <a:bodyPr/>
          <a:lstStyle/>
          <a:p>
            <a:r>
              <a:rPr lang="fr-FR" dirty="0"/>
              <a:t>Projet </a:t>
            </a:r>
            <a:r>
              <a:rPr lang="fr-FR" dirty="0" err="1"/>
              <a:t>Repotech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6193FC9-916C-ACBC-DFBE-78A55F80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798332"/>
            <a:ext cx="6831673" cy="624347"/>
          </a:xfrm>
        </p:spPr>
        <p:txBody>
          <a:bodyPr/>
          <a:lstStyle/>
          <a:p>
            <a:r>
              <a:rPr lang="fr-FR" dirty="0"/>
              <a:t>Présentation par Yoan DECONINCK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7018A8-6C53-B0EF-D113-78AEFF66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32" y="4647296"/>
            <a:ext cx="3321405" cy="115055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48BDFD0-3FC3-8D5C-4C0C-88268979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054" y="4573726"/>
            <a:ext cx="2902509" cy="15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6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7224" y="101500"/>
            <a:ext cx="10772775" cy="1658198"/>
          </a:xfrm>
        </p:spPr>
        <p:txBody>
          <a:bodyPr/>
          <a:lstStyle/>
          <a:p>
            <a:r>
              <a:rPr lang="fr-FR" dirty="0"/>
              <a:t>Moyens Technologiques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F3D403B-132B-6584-2BE3-E22C42DE6C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486" y="2025882"/>
            <a:ext cx="1558290" cy="1333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EB15694-D6AB-A31D-539E-7A27EBCD7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987" y="2388262"/>
            <a:ext cx="1524000" cy="210121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4554E19-5DD7-DF7E-9892-953E4171A5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04" y="5263882"/>
            <a:ext cx="3333750" cy="8382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D5FC607-347F-F601-F316-70A809BF88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929" y="3350750"/>
            <a:ext cx="1343025" cy="13430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432E4B-AE1F-AF29-7097-F2B7C9BB61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939" y="3312320"/>
            <a:ext cx="917575" cy="12954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DCBB4C-E29E-0453-3B5A-3C17FD5EE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016" y="3544419"/>
            <a:ext cx="2457450" cy="24574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A8AB373-F645-68C2-AFA4-F99B5849D0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658" y="4895529"/>
            <a:ext cx="1323975" cy="13239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E857840-02E3-AB66-34B5-A3F6E31C7FD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220" y="5095875"/>
            <a:ext cx="1571625" cy="10763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9AD3EFF-2B43-60F6-F469-F7423542150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04" y="1896824"/>
            <a:ext cx="2085975" cy="117284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C68738B-DD50-74A5-059D-42B6F6950D5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991" y="1820255"/>
            <a:ext cx="2553335" cy="10001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5236926-8959-8DB1-F46E-D59D420B76D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1" y="3269655"/>
            <a:ext cx="159766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6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Image 4" descr="Une image contenant capture d’écran, texte, diagramme, cercle&#10;&#10;Description générée automatiquemen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75" y="0"/>
            <a:ext cx="7410196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82880" y="96819"/>
            <a:ext cx="4711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 smtClean="0"/>
              <a:t>Schéma du fonctionnement de l’application : 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168806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 </a:t>
            </a:r>
            <a:r>
              <a:rPr lang="fr-FR" dirty="0" err="1"/>
              <a:t>repotech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8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Repotech</a:t>
            </a:r>
            <a:r>
              <a:rPr lang="fr-FR" dirty="0" smtClean="0"/>
              <a:t> Project / Projet </a:t>
            </a:r>
            <a:r>
              <a:rPr lang="fr-FR" dirty="0" err="1"/>
              <a:t>Repotech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57224" y="2067195"/>
            <a:ext cx="4422469" cy="3766185"/>
          </a:xfrm>
        </p:spPr>
        <p:txBody>
          <a:bodyPr/>
          <a:lstStyle/>
          <a:p>
            <a:r>
              <a:rPr lang="en-US" dirty="0" smtClean="0"/>
              <a:t>Project management application</a:t>
            </a:r>
            <a:endParaRPr lang="en-US" dirty="0"/>
          </a:p>
          <a:p>
            <a:r>
              <a:rPr lang="en-US" dirty="0"/>
              <a:t>2 interfaces</a:t>
            </a:r>
          </a:p>
          <a:p>
            <a:r>
              <a:rPr lang="en-US" dirty="0" smtClean="0"/>
              <a:t>Need an account</a:t>
            </a:r>
            <a:endParaRPr lang="en-US" dirty="0"/>
          </a:p>
          <a:p>
            <a:r>
              <a:rPr lang="en-US" dirty="0"/>
              <a:t>3 types </a:t>
            </a:r>
            <a:r>
              <a:rPr lang="en-US" dirty="0" smtClean="0"/>
              <a:t>of users</a:t>
            </a:r>
            <a:endParaRPr lang="en-US" dirty="0" smtClean="0"/>
          </a:p>
          <a:p>
            <a:r>
              <a:rPr lang="en-US" dirty="0"/>
              <a:t>2 types </a:t>
            </a:r>
            <a:r>
              <a:rPr lang="en-US" dirty="0" smtClean="0"/>
              <a:t>of admins</a:t>
            </a:r>
            <a:endParaRPr lang="en-US" dirty="0"/>
          </a:p>
          <a:p>
            <a:r>
              <a:rPr lang="en-US" dirty="0" smtClean="0"/>
              <a:t>Feasibilities requests</a:t>
            </a:r>
            <a:endParaRPr lang="en-US" dirty="0"/>
          </a:p>
          <a:p>
            <a:r>
              <a:rPr lang="en-US" dirty="0" smtClean="0"/>
              <a:t>Project requests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043611" y="2092674"/>
            <a:ext cx="4422469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Application de </a:t>
            </a:r>
            <a:r>
              <a:rPr lang="en-US" dirty="0" err="1" smtClean="0"/>
              <a:t>gestion</a:t>
            </a:r>
            <a:r>
              <a:rPr lang="en-US" dirty="0" smtClean="0"/>
              <a:t> de </a:t>
            </a:r>
            <a:r>
              <a:rPr lang="en-US" dirty="0" err="1" smtClean="0"/>
              <a:t>projet</a:t>
            </a:r>
            <a:endParaRPr lang="en-US" dirty="0" smtClean="0"/>
          </a:p>
          <a:p>
            <a:r>
              <a:rPr lang="en-US" dirty="0" smtClean="0"/>
              <a:t>2 interfaces</a:t>
            </a:r>
          </a:p>
          <a:p>
            <a:r>
              <a:rPr lang="en-US" dirty="0" err="1" smtClean="0"/>
              <a:t>Besoin</a:t>
            </a:r>
            <a:r>
              <a:rPr lang="en-US" dirty="0" smtClean="0"/>
              <a:t> d’un </a:t>
            </a:r>
            <a:r>
              <a:rPr lang="en-US" dirty="0" err="1" smtClean="0"/>
              <a:t>compte</a:t>
            </a:r>
            <a:endParaRPr lang="en-US" dirty="0" smtClean="0"/>
          </a:p>
          <a:p>
            <a:r>
              <a:rPr lang="en-US" dirty="0" smtClean="0"/>
              <a:t>3 types </a:t>
            </a:r>
            <a:r>
              <a:rPr lang="en-US" dirty="0" err="1" smtClean="0"/>
              <a:t>d’utilisateurs</a:t>
            </a:r>
            <a:endParaRPr lang="en-US" dirty="0" smtClean="0"/>
          </a:p>
          <a:p>
            <a:r>
              <a:rPr lang="en-US" dirty="0" smtClean="0"/>
              <a:t>2 types </a:t>
            </a:r>
            <a:r>
              <a:rPr lang="en-US" dirty="0" err="1" smtClean="0"/>
              <a:t>d’admins</a:t>
            </a:r>
            <a:endParaRPr lang="en-US" dirty="0" smtClean="0"/>
          </a:p>
          <a:p>
            <a:r>
              <a:rPr lang="en-US" dirty="0" err="1" smtClean="0"/>
              <a:t>Demandes</a:t>
            </a:r>
            <a:r>
              <a:rPr lang="en-US" dirty="0" smtClean="0"/>
              <a:t> de </a:t>
            </a:r>
            <a:r>
              <a:rPr lang="en-US" dirty="0" err="1" smtClean="0"/>
              <a:t>faisabilités</a:t>
            </a:r>
            <a:endParaRPr lang="en-US" dirty="0" smtClean="0"/>
          </a:p>
          <a:p>
            <a:r>
              <a:rPr lang="en-US" dirty="0" err="1" smtClean="0"/>
              <a:t>Demandes</a:t>
            </a:r>
            <a:r>
              <a:rPr lang="en-US" dirty="0" smtClean="0"/>
              <a:t> de </a:t>
            </a:r>
            <a:r>
              <a:rPr lang="en-US" dirty="0" err="1" smtClean="0"/>
              <a:t>projet</a:t>
            </a:r>
            <a:endParaRPr lang="en-US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006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Plus d’informations sur </a:t>
            </a:r>
            <a:r>
              <a:rPr lang="fr-FR" dirty="0" err="1"/>
              <a:t>Repotech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Image 4" descr="Une image contenant texte, capture d’écran, Police, logo&#10;&#10;Description générée automatiquement">
            <a:extLst>
              <a:ext uri="{FF2B5EF4-FFF2-40B4-BE49-F238E27FC236}">
                <a16:creationId xmlns:a16="http://schemas.microsoft.com/office/drawing/2014/main" id="{6ACB43AB-B92C-6357-50CD-4DAD594AD6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29" y="2361383"/>
            <a:ext cx="8941053" cy="213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6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Tâches effectuées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5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1301360"/>
            <a:ext cx="10018767" cy="2852737"/>
          </a:xfrm>
        </p:spPr>
        <p:txBody>
          <a:bodyPr/>
          <a:lstStyle/>
          <a:p>
            <a:r>
              <a:rPr lang="fr-FR" dirty="0"/>
              <a:t>Duplication de projet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4941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89" y="6049412"/>
            <a:ext cx="3391074" cy="7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1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09850" cy="587641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24745" cy="58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1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09850" cy="58764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34" y="2045730"/>
            <a:ext cx="8125781" cy="17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5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1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58097" cy="587336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258096" cy="688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6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unitaires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Différence tests manuels / tests automatisés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71599" y="2285999"/>
            <a:ext cx="10014857" cy="4082143"/>
          </a:xfrm>
        </p:spPr>
        <p:txBody>
          <a:bodyPr>
            <a:normAutofit/>
          </a:bodyPr>
          <a:lstStyle/>
          <a:p>
            <a:r>
              <a:rPr lang="fr-FR" dirty="0"/>
              <a:t>Tests manuels</a:t>
            </a:r>
          </a:p>
          <a:p>
            <a:pPr lvl="1"/>
            <a:r>
              <a:rPr lang="fr-FR" dirty="0"/>
              <a:t>Effectués en personne</a:t>
            </a:r>
          </a:p>
          <a:p>
            <a:pPr lvl="1"/>
            <a:r>
              <a:rPr lang="fr-FR" dirty="0"/>
              <a:t>En interagissant avec l’application</a:t>
            </a:r>
          </a:p>
          <a:p>
            <a:pPr lvl="1"/>
            <a:r>
              <a:rPr lang="fr-FR" dirty="0"/>
              <a:t>Très coûteuse</a:t>
            </a:r>
          </a:p>
          <a:p>
            <a:pPr lvl="1"/>
            <a:r>
              <a:rPr lang="fr-FR" dirty="0"/>
              <a:t>Sujet à erreur humaine</a:t>
            </a:r>
          </a:p>
          <a:p>
            <a:r>
              <a:rPr lang="fr-FR" dirty="0"/>
              <a:t>Tests automatiques</a:t>
            </a:r>
          </a:p>
          <a:p>
            <a:pPr lvl="1"/>
            <a:r>
              <a:rPr lang="fr-FR" dirty="0"/>
              <a:t>Effectués par exécution d’un script</a:t>
            </a:r>
          </a:p>
          <a:p>
            <a:pPr lvl="1"/>
            <a:r>
              <a:rPr lang="fr-FR" dirty="0"/>
              <a:t>Robuste et fiable</a:t>
            </a:r>
          </a:p>
          <a:p>
            <a:pPr lvl="1"/>
            <a:r>
              <a:rPr lang="fr-FR" dirty="0"/>
              <a:t>Elément clé de l’intégration continue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7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de </a:t>
            </a:r>
            <a:r>
              <a:rPr lang="fr-FR" dirty="0" err="1"/>
              <a:t>PyTest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Framework Python</a:t>
            </a:r>
          </a:p>
          <a:p>
            <a:pPr marL="530352" lvl="1" indent="0">
              <a:buNone/>
            </a:pPr>
            <a:r>
              <a:rPr lang="fr-FR" dirty="0"/>
              <a:t>Ecrire et exécuter différents types de tests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5638C9EA-203A-2A74-5470-696DF4CED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7714" y="794657"/>
            <a:ext cx="4256314" cy="425631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04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69A649F-59E3-3BB4-D91C-39E63C11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5" y="758332"/>
            <a:ext cx="6045904" cy="597882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2922" y="-244366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fr-FR" dirty="0"/>
              <a:t>Présentation de tests unitaires </a:t>
            </a:r>
            <a:r>
              <a:rPr lang="fr-FR" dirty="0" err="1"/>
              <a:t>PyTest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11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897AD45-2C2F-CEA3-C1E5-D2340761B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513" y="597076"/>
            <a:ext cx="8110429" cy="626092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D9673B6-B154-7C9A-34B7-BD2ABB9A5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22" y="-377196"/>
            <a:ext cx="9601200" cy="1485900"/>
          </a:xfrm>
        </p:spPr>
        <p:txBody>
          <a:bodyPr/>
          <a:lstStyle/>
          <a:p>
            <a:r>
              <a:rPr lang="fr-FR" dirty="0"/>
              <a:t>Fichier de configuration </a:t>
            </a:r>
            <a:r>
              <a:rPr lang="fr-FR" dirty="0" err="1"/>
              <a:t>PyTest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172715" y="5811865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6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258FA1-20CE-D754-782F-FEA6A3AC8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76" y="108857"/>
            <a:ext cx="10812057" cy="633548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9301811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9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Exécution des tests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14"/>
          <a:stretch/>
        </p:blipFill>
        <p:spPr>
          <a:xfrm>
            <a:off x="899969" y="108857"/>
            <a:ext cx="10958119" cy="303711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C6ED8E7-ACE7-00AE-9957-43C50A1B475D}"/>
              </a:ext>
            </a:extLst>
          </p:cNvPr>
          <p:cNvSpPr txBox="1"/>
          <p:nvPr/>
        </p:nvSpPr>
        <p:spPr>
          <a:xfrm>
            <a:off x="1164771" y="3635829"/>
            <a:ext cx="7445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Pytest</a:t>
            </a:r>
            <a:r>
              <a:rPr lang="en-US" sz="2800" dirty="0"/>
              <a:t> –v –s test_auth.py</a:t>
            </a:r>
            <a:endParaRPr lang="fr-FR" sz="28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0" y="-11436"/>
            <a:ext cx="10942013" cy="684792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9C3254E-CC9C-4F58-E266-117056A3479C}"/>
              </a:ext>
            </a:extLst>
          </p:cNvPr>
          <p:cNvSpPr txBox="1"/>
          <p:nvPr/>
        </p:nvSpPr>
        <p:spPr>
          <a:xfrm>
            <a:off x="772886" y="914400"/>
            <a:ext cx="7881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 test </a:t>
            </a:r>
            <a:r>
              <a:rPr lang="en-US" sz="3200" dirty="0" err="1"/>
              <a:t>réussi</a:t>
            </a:r>
            <a:r>
              <a:rPr lang="en-US" sz="3200" dirty="0"/>
              <a:t>, 2 </a:t>
            </a:r>
            <a:r>
              <a:rPr lang="en-US" sz="3200" dirty="0" err="1"/>
              <a:t>alertes</a:t>
            </a:r>
            <a:endParaRPr lang="fr-FR" sz="32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22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9312567" y="5811864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757647" cy="646820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9C3254E-CC9C-4F58-E266-117056A3479C}"/>
              </a:ext>
            </a:extLst>
          </p:cNvPr>
          <p:cNvSpPr txBox="1"/>
          <p:nvPr/>
        </p:nvSpPr>
        <p:spPr>
          <a:xfrm>
            <a:off x="772886" y="914400"/>
            <a:ext cx="7881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</a:t>
            </a:r>
            <a:r>
              <a:rPr lang="en-US" sz="3200" dirty="0" smtClean="0"/>
              <a:t> tests </a:t>
            </a:r>
            <a:r>
              <a:rPr lang="en-US" sz="3200" dirty="0" err="1" smtClean="0"/>
              <a:t>réussi</a:t>
            </a:r>
            <a:r>
              <a:rPr lang="en-US" sz="3200" dirty="0" smtClean="0"/>
              <a:t> </a:t>
            </a:r>
            <a:r>
              <a:rPr lang="en-US" sz="3200" dirty="0" err="1" smtClean="0"/>
              <a:t>en</a:t>
            </a:r>
            <a:r>
              <a:rPr lang="en-US" sz="3200" dirty="0" smtClean="0"/>
              <a:t> </a:t>
            </a:r>
            <a:r>
              <a:rPr lang="en-US" sz="3200" dirty="0" err="1" smtClean="0"/>
              <a:t>série</a:t>
            </a:r>
            <a:r>
              <a:rPr lang="en-US" sz="3200" dirty="0" smtClean="0"/>
              <a:t>, </a:t>
            </a:r>
            <a:r>
              <a:rPr lang="en-US" sz="3200" dirty="0"/>
              <a:t>2 </a:t>
            </a:r>
            <a:r>
              <a:rPr lang="en-US" sz="3200" dirty="0" err="1"/>
              <a:t>alertes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45087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2F7057-F91F-D36C-212C-E8C37E177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527" y="199241"/>
            <a:ext cx="11136704" cy="6443106"/>
          </a:xfrm>
        </p:spPr>
        <p:txBody>
          <a:bodyPr>
            <a:normAutofit lnSpcReduction="10000"/>
          </a:bodyPr>
          <a:lstStyle/>
          <a:p>
            <a:r>
              <a:rPr lang="fr-FR" dirty="0"/>
              <a:t>Remerciements</a:t>
            </a:r>
          </a:p>
          <a:p>
            <a:r>
              <a:rPr lang="fr-FR" dirty="0"/>
              <a:t>L’entreprise</a:t>
            </a:r>
          </a:p>
          <a:p>
            <a:pPr lvl="1"/>
            <a:r>
              <a:rPr lang="fr-FR" dirty="0"/>
              <a:t>Présentation de l’entreprise</a:t>
            </a:r>
          </a:p>
          <a:p>
            <a:pPr lvl="1"/>
            <a:r>
              <a:rPr lang="fr-FR" dirty="0"/>
              <a:t>Présentation de l’équipe</a:t>
            </a:r>
          </a:p>
          <a:p>
            <a:r>
              <a:rPr lang="fr-FR" dirty="0"/>
              <a:t>Environnement de travail</a:t>
            </a:r>
          </a:p>
          <a:p>
            <a:pPr lvl="1"/>
            <a:r>
              <a:rPr lang="fr-FR" dirty="0"/>
              <a:t>Moyens Techniques</a:t>
            </a:r>
          </a:p>
          <a:p>
            <a:pPr lvl="1"/>
            <a:r>
              <a:rPr lang="fr-FR" dirty="0"/>
              <a:t>Moyens Technologiques</a:t>
            </a:r>
          </a:p>
          <a:p>
            <a:r>
              <a:rPr lang="fr-FR" dirty="0"/>
              <a:t>Présentation du projet </a:t>
            </a:r>
            <a:r>
              <a:rPr lang="fr-FR" dirty="0" err="1"/>
              <a:t>Repotech</a:t>
            </a:r>
            <a:endParaRPr lang="fr-FR" dirty="0"/>
          </a:p>
          <a:p>
            <a:r>
              <a:rPr lang="fr-FR" dirty="0"/>
              <a:t>Tâches effectuées</a:t>
            </a:r>
          </a:p>
          <a:p>
            <a:pPr lvl="1"/>
            <a:r>
              <a:rPr lang="fr-FR" dirty="0"/>
              <a:t>Duplication de projet</a:t>
            </a:r>
          </a:p>
          <a:p>
            <a:pPr lvl="1"/>
            <a:r>
              <a:rPr lang="fr-FR" dirty="0"/>
              <a:t>Tests unitaires</a:t>
            </a:r>
          </a:p>
          <a:p>
            <a:pPr lvl="1"/>
            <a:r>
              <a:rPr lang="fr-FR" dirty="0"/>
              <a:t>Système de logs</a:t>
            </a:r>
          </a:p>
          <a:p>
            <a:pPr lvl="1"/>
            <a:r>
              <a:rPr lang="fr-FR" dirty="0"/>
              <a:t>Relance par mail</a:t>
            </a:r>
          </a:p>
          <a:p>
            <a:pPr lvl="1"/>
            <a:r>
              <a:rPr lang="fr-FR" dirty="0"/>
              <a:t>Traduction</a:t>
            </a:r>
          </a:p>
          <a:p>
            <a:pPr lvl="1"/>
            <a:r>
              <a:rPr lang="fr-FR" dirty="0"/>
              <a:t>Responsive</a:t>
            </a:r>
          </a:p>
          <a:p>
            <a:r>
              <a:rPr lang="fr-FR" dirty="0"/>
              <a:t>Conclusion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9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54" y="0"/>
            <a:ext cx="7310022" cy="3757612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46" y="3692769"/>
            <a:ext cx="7874977" cy="3165231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6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Système de logs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70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7224" y="194735"/>
            <a:ext cx="10772775" cy="1658198"/>
          </a:xfrm>
        </p:spPr>
        <p:txBody>
          <a:bodyPr/>
          <a:lstStyle/>
          <a:p>
            <a:r>
              <a:rPr lang="fr-FR" dirty="0" smtClean="0"/>
              <a:t>Système de logs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11864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657224" y="1362797"/>
            <a:ext cx="4149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 smtClean="0"/>
              <a:t>Flask-Logging</a:t>
            </a:r>
            <a:endParaRPr lang="fr-FR" sz="4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57"/>
          <a:stretch/>
        </p:blipFill>
        <p:spPr>
          <a:xfrm>
            <a:off x="97277" y="2841801"/>
            <a:ext cx="11332722" cy="74927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0" b="45573"/>
          <a:stretch/>
        </p:blipFill>
        <p:spPr>
          <a:xfrm>
            <a:off x="97277" y="4019680"/>
            <a:ext cx="11592729" cy="71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6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A1B9FC-147C-EC48-DED4-EAAB28FE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" y="1292772"/>
            <a:ext cx="12112498" cy="4498428"/>
          </a:xfrm>
          <a:prstGeom prst="rect">
            <a:avLst/>
          </a:prstGeom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636204" y="0"/>
            <a:ext cx="10772775" cy="1658198"/>
          </a:xfrm>
        </p:spPr>
        <p:txBody>
          <a:bodyPr/>
          <a:lstStyle/>
          <a:p>
            <a:r>
              <a:rPr lang="fr-FR" dirty="0" smtClean="0"/>
              <a:t>Fichier de log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453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78245" y="0"/>
            <a:ext cx="10772775" cy="78535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Logs en base de données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0891"/>
            <a:ext cx="12192000" cy="530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2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Relance par mail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2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7224" y="68607"/>
            <a:ext cx="10772775" cy="1658198"/>
          </a:xfrm>
        </p:spPr>
        <p:txBody>
          <a:bodyPr/>
          <a:lstStyle/>
          <a:p>
            <a:r>
              <a:rPr lang="fr-FR" dirty="0"/>
              <a:t>Relance par mail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11864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2FC3FD-F677-4F20-2452-7F59CA6DF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543" y="2685758"/>
            <a:ext cx="8734136" cy="223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FC2444-7071-6A50-3634-53F9474F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242891" cy="58764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42890" cy="587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1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42890" cy="58764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42890" cy="587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1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16" y="0"/>
            <a:ext cx="7845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7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36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</a:t>
            </a:r>
            <a:r>
              <a:rPr lang="fr-FR" dirty="0" smtClean="0"/>
              <a:t>raduction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7224" y="58103"/>
            <a:ext cx="10772775" cy="1658198"/>
          </a:xfrm>
        </p:spPr>
        <p:txBody>
          <a:bodyPr/>
          <a:lstStyle/>
          <a:p>
            <a:r>
              <a:rPr lang="fr-FR" dirty="0"/>
              <a:t>Traduction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569862F-F1E9-B2C9-899B-E3DC056C1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442053"/>
            <a:ext cx="8919528" cy="166474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F07117C-4AC1-B131-73E5-2E28FC0F00AC}"/>
              </a:ext>
            </a:extLst>
          </p:cNvPr>
          <p:cNvSpPr txBox="1"/>
          <p:nvPr/>
        </p:nvSpPr>
        <p:spPr>
          <a:xfrm>
            <a:off x="1219200" y="3493719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commande d’extraction : </a:t>
            </a:r>
          </a:p>
          <a:p>
            <a:r>
              <a:rPr lang="fr-FR" sz="20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pybabel</a:t>
            </a:r>
            <a:r>
              <a:rPr lang="fr-FR" sz="20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fr-FR" sz="20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extract</a:t>
            </a:r>
            <a:r>
              <a:rPr lang="fr-FR" sz="20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–F </a:t>
            </a:r>
            <a:r>
              <a:rPr lang="fr-FR" sz="20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babel.cfg</a:t>
            </a:r>
            <a:r>
              <a:rPr lang="fr-FR" sz="20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–k _l –o messages.pot .</a:t>
            </a:r>
            <a:endParaRPr lang="fr-FR" sz="2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00C05E6-2A35-BCB8-EFF0-6ADAD595D478}"/>
              </a:ext>
            </a:extLst>
          </p:cNvPr>
          <p:cNvSpPr txBox="1"/>
          <p:nvPr/>
        </p:nvSpPr>
        <p:spPr>
          <a:xfrm>
            <a:off x="1219200" y="4426149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commande de création de fichier : </a:t>
            </a:r>
          </a:p>
          <a:p>
            <a:r>
              <a:rPr lang="fr-FR" sz="20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pybabel</a:t>
            </a:r>
            <a:r>
              <a:rPr lang="fr-FR" sz="20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init –i messages.pot –d app/translations –l en</a:t>
            </a:r>
            <a:endParaRPr lang="fr-FR" sz="2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55C6910-7573-EC44-3EE5-213B517840F4}"/>
              </a:ext>
            </a:extLst>
          </p:cNvPr>
          <p:cNvSpPr txBox="1"/>
          <p:nvPr/>
        </p:nvSpPr>
        <p:spPr>
          <a:xfrm>
            <a:off x="1219200" y="5358579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commande de compilation : </a:t>
            </a:r>
          </a:p>
          <a:p>
            <a:r>
              <a:rPr lang="fr-FR" sz="2000" dirty="0" err="1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pybabel</a:t>
            </a:r>
            <a:r>
              <a:rPr lang="fr-FR" sz="2000" dirty="0">
                <a:effectLst/>
                <a:latin typeface="Franklin Gothic Book" panose="020B05030201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compile –d app/translations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15704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E9B4BA-A144-1D90-EE64-135A9F67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51AC7FE-6699-3629-CA9B-711696A53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247" y="0"/>
            <a:ext cx="7832429" cy="645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8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Responsive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11864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9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-1445050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44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005" y="0"/>
            <a:ext cx="3096196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4038" y="0"/>
            <a:ext cx="5948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Page de login avant responsive : </a:t>
            </a:r>
            <a:endParaRPr lang="fr-FR" sz="2800" dirty="0"/>
          </a:p>
        </p:txBody>
      </p:sp>
      <p:sp>
        <p:nvSpPr>
          <p:cNvPr id="5" name="ZoneTexte 4"/>
          <p:cNvSpPr txBox="1"/>
          <p:nvPr/>
        </p:nvSpPr>
        <p:spPr>
          <a:xfrm>
            <a:off x="94038" y="0"/>
            <a:ext cx="5948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Page de login après responsive : </a:t>
            </a:r>
            <a:endParaRPr lang="fr-FR" sz="2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62" y="0"/>
            <a:ext cx="3159389" cy="685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383" y="0"/>
            <a:ext cx="3159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-1348228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5690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Page d’accueil avant responsive : </a:t>
            </a:r>
            <a:endParaRPr lang="fr-FR" sz="28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73" y="0"/>
            <a:ext cx="6370354" cy="685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20" y="0"/>
            <a:ext cx="6271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-1326720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5690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Page d’accueil après responsive : </a:t>
            </a:r>
            <a:endParaRPr lang="fr-FR" sz="2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716" y="0"/>
            <a:ext cx="6271260" cy="685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716" y="0"/>
            <a:ext cx="6271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3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</a:t>
            </a:r>
            <a:r>
              <a:rPr lang="fr-FR" dirty="0" smtClean="0"/>
              <a:t>onclusion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5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L’entreprise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33380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88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6FCE30-C681-8E0B-49EC-642B5A9F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820" y="355002"/>
            <a:ext cx="7148946" cy="794478"/>
          </a:xfrm>
        </p:spPr>
        <p:txBody>
          <a:bodyPr>
            <a:normAutofit fontScale="90000"/>
          </a:bodyPr>
          <a:lstStyle/>
          <a:p>
            <a:r>
              <a:rPr lang="fr-FR" dirty="0"/>
              <a:t>Présentation de l’entreprise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A47B42-A912-59E1-0A6C-32B38A594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Fondé en 1992</a:t>
            </a:r>
          </a:p>
          <a:p>
            <a:r>
              <a:rPr lang="fr-FR" sz="2400" dirty="0"/>
              <a:t>UMR du CNRS</a:t>
            </a:r>
          </a:p>
          <a:p>
            <a:r>
              <a:rPr lang="fr-FR" sz="2400" dirty="0"/>
              <a:t>Fait parti du réseau RENATECH et RENATECH+ depuis 2003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77018A8-6C53-B0EF-D113-78AEFF663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60" y="355002"/>
            <a:ext cx="3882768" cy="134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0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0407" y="228600"/>
            <a:ext cx="6093229" cy="702425"/>
          </a:xfrm>
        </p:spPr>
        <p:txBody>
          <a:bodyPr>
            <a:normAutofit fontScale="90000"/>
          </a:bodyPr>
          <a:lstStyle/>
          <a:p>
            <a:r>
              <a:rPr lang="fr-FR" dirty="0"/>
              <a:t>Présentation de l’équipe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11864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279CFF-7EB6-F6BD-4A59-1FF57E4A6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94" y="107576"/>
            <a:ext cx="11090416" cy="67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4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A4AA0-934F-8067-59A5-481C54A9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 de travail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9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7224" y="100138"/>
            <a:ext cx="10772775" cy="1658198"/>
          </a:xfrm>
        </p:spPr>
        <p:txBody>
          <a:bodyPr/>
          <a:lstStyle/>
          <a:p>
            <a:r>
              <a:rPr lang="fr-FR" dirty="0"/>
              <a:t>Moyens Techniques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763926" y="5822622"/>
            <a:ext cx="2926080" cy="1397039"/>
          </a:xfrm>
        </p:spPr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DDD763-E62C-4A6A-D221-4A1E3B98B7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79" y="1638300"/>
            <a:ext cx="1485899" cy="148589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526A03B-E598-D9D1-4931-BFBE2B1533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203439"/>
            <a:ext cx="3476367" cy="19565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373F357-8288-6D8C-A57A-1A94BCF677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623" y="1776468"/>
            <a:ext cx="1607936" cy="148589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0D608C8-8E35-C6C9-8BFE-D3B767491B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560" y="4798150"/>
            <a:ext cx="3836213" cy="99048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881EFA0-BEA4-B018-8E67-ACE426BF7C96}"/>
              </a:ext>
            </a:extLst>
          </p:cNvPr>
          <p:cNvSpPr txBox="1"/>
          <p:nvPr/>
        </p:nvSpPr>
        <p:spPr>
          <a:xfrm>
            <a:off x="3868929" y="2196583"/>
            <a:ext cx="1607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PyCharm</a:t>
            </a:r>
            <a:endParaRPr lang="fr-FR" sz="28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EB481D-088A-A210-61CF-D7596F7EDA8B}"/>
              </a:ext>
            </a:extLst>
          </p:cNvPr>
          <p:cNvSpPr txBox="1"/>
          <p:nvPr/>
        </p:nvSpPr>
        <p:spPr>
          <a:xfrm>
            <a:off x="9362667" y="2196583"/>
            <a:ext cx="1607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Gitlab</a:t>
            </a:r>
            <a:endParaRPr lang="fr-FR" sz="2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9A87E4-E23A-AA86-EC20-6AFC6BE571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5" y="3287249"/>
            <a:ext cx="3333750" cy="111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8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Métropolitain">
  <a:themeElements>
    <a:clrScheme name="Métropolitai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étropolitai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étropolitai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Métropolitain</Template>
  <TotalTime>1422</TotalTime>
  <Words>1268</Words>
  <Application>Microsoft Office PowerPoint</Application>
  <PresentationFormat>Grand écran</PresentationFormat>
  <Paragraphs>251</Paragraphs>
  <Slides>47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Light</vt:lpstr>
      <vt:lpstr>Franklin Gothic Book</vt:lpstr>
      <vt:lpstr>ralewayregular</vt:lpstr>
      <vt:lpstr>Segoe UI</vt:lpstr>
      <vt:lpstr>Times New Roman</vt:lpstr>
      <vt:lpstr>Yu Mincho</vt:lpstr>
      <vt:lpstr>Métropolitain</vt:lpstr>
      <vt:lpstr>Projet Repotech</vt:lpstr>
      <vt:lpstr>Sommaire</vt:lpstr>
      <vt:lpstr>Présentation PowerPoint</vt:lpstr>
      <vt:lpstr>Remerciements</vt:lpstr>
      <vt:lpstr>L’entreprise</vt:lpstr>
      <vt:lpstr>Présentation de l’entreprise</vt:lpstr>
      <vt:lpstr>Présentation de l’équipe</vt:lpstr>
      <vt:lpstr>Environnement de travail</vt:lpstr>
      <vt:lpstr>Moyens Techniques</vt:lpstr>
      <vt:lpstr>Moyens Technologiques</vt:lpstr>
      <vt:lpstr>Présentation PowerPoint</vt:lpstr>
      <vt:lpstr>Présentation du projet repotech</vt:lpstr>
      <vt:lpstr>Repotech Project / Projet Repotech</vt:lpstr>
      <vt:lpstr>Plus d’informations sur Repotech</vt:lpstr>
      <vt:lpstr>Tâches effectuées</vt:lpstr>
      <vt:lpstr>Duplication de projet</vt:lpstr>
      <vt:lpstr>Présentation PowerPoint</vt:lpstr>
      <vt:lpstr>Présentation PowerPoint</vt:lpstr>
      <vt:lpstr>Présentation PowerPoint</vt:lpstr>
      <vt:lpstr>Présentation PowerPoint</vt:lpstr>
      <vt:lpstr>Tests unitaires</vt:lpstr>
      <vt:lpstr>Différence tests manuels / tests automatisés</vt:lpstr>
      <vt:lpstr>Présentation de PyTest</vt:lpstr>
      <vt:lpstr>Présentation de tests unitaires PyTest</vt:lpstr>
      <vt:lpstr>Fichier de configuration PyTest</vt:lpstr>
      <vt:lpstr>Présentation PowerPoint</vt:lpstr>
      <vt:lpstr>Exécution des tests</vt:lpstr>
      <vt:lpstr>Présentation PowerPoint</vt:lpstr>
      <vt:lpstr>Présentation PowerPoint</vt:lpstr>
      <vt:lpstr>Présentation PowerPoint</vt:lpstr>
      <vt:lpstr>Système de logs</vt:lpstr>
      <vt:lpstr>Système de logs</vt:lpstr>
      <vt:lpstr>Fichier de log</vt:lpstr>
      <vt:lpstr>Logs en base de données</vt:lpstr>
      <vt:lpstr>Relance par mail</vt:lpstr>
      <vt:lpstr>Relance par mail</vt:lpstr>
      <vt:lpstr>Présentation PowerPoint</vt:lpstr>
      <vt:lpstr>Présentation PowerPoint</vt:lpstr>
      <vt:lpstr>Présentation PowerPoint</vt:lpstr>
      <vt:lpstr>Traduction</vt:lpstr>
      <vt:lpstr>Traduction</vt:lpstr>
      <vt:lpstr>Présentation PowerPoint</vt:lpstr>
      <vt:lpstr>Responsive</vt:lpstr>
      <vt:lpstr>Présentation PowerPoint</vt:lpstr>
      <vt:lpstr>Présentation PowerPoint</vt:lpstr>
      <vt:lpstr>Présentation PowerPoint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Repotech</dc:title>
  <dc:creator>Yoan Deconinck</dc:creator>
  <cp:lastModifiedBy>59011-14-05</cp:lastModifiedBy>
  <cp:revision>91</cp:revision>
  <dcterms:created xsi:type="dcterms:W3CDTF">2023-05-20T20:22:39Z</dcterms:created>
  <dcterms:modified xsi:type="dcterms:W3CDTF">2023-06-12T15:05:09Z</dcterms:modified>
</cp:coreProperties>
</file>